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78" r:id="rId3"/>
    <p:sldId id="455" r:id="rId4"/>
    <p:sldId id="456" r:id="rId5"/>
    <p:sldId id="462" r:id="rId6"/>
    <p:sldId id="466" r:id="rId7"/>
    <p:sldId id="468" r:id="rId8"/>
    <p:sldId id="470" r:id="rId9"/>
    <p:sldId id="471" r:id="rId10"/>
    <p:sldId id="472" r:id="rId11"/>
    <p:sldId id="474" r:id="rId12"/>
    <p:sldId id="475" r:id="rId13"/>
    <p:sldId id="460" r:id="rId14"/>
    <p:sldId id="478" r:id="rId15"/>
    <p:sldId id="479" r:id="rId16"/>
    <p:sldId id="482" r:id="rId17"/>
    <p:sldId id="329" r:id="rId18"/>
    <p:sldId id="486" r:id="rId19"/>
    <p:sldId id="337" r:id="rId20"/>
    <p:sldId id="357" r:id="rId21"/>
    <p:sldId id="358" r:id="rId22"/>
    <p:sldId id="359" r:id="rId23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32449725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7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2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689917" y="2559947"/>
            <a:ext cx="2646672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第十九章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962401" y="942292"/>
            <a:ext cx="4135574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5019703" y="3077125"/>
            <a:ext cx="2885219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安全用电</a:t>
            </a:r>
            <a:endParaRPr lang="zh-CN" sz="6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90818" y="2165227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98306"/>
          <p:cNvSpPr>
            <a:spLocks noChangeArrowheads="1"/>
          </p:cNvSpPr>
          <p:nvPr/>
        </p:nvSpPr>
        <p:spPr bwMode="auto">
          <a:xfrm>
            <a:off x="303477" y="166689"/>
            <a:ext cx="3323985" cy="52321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三、安全用电的原则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rcRect b="10282"/>
          <a:stretch>
            <a:fillRect/>
          </a:stretch>
        </p:blipFill>
        <p:spPr>
          <a:xfrm>
            <a:off x="351923" y="1438845"/>
            <a:ext cx="1613546" cy="130429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03477" y="831915"/>
            <a:ext cx="1730958" cy="520693"/>
            <a:chOff x="413315" y="207856"/>
            <a:chExt cx="1893621" cy="520693"/>
          </a:xfrm>
        </p:grpSpPr>
        <p:sp>
          <p:nvSpPr>
            <p:cNvPr id="11" name="Shape 108"/>
            <p:cNvSpPr/>
            <p:nvPr/>
          </p:nvSpPr>
          <p:spPr>
            <a:xfrm>
              <a:off x="466314" y="207856"/>
              <a:ext cx="1787625" cy="52069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413315" y="237369"/>
              <a:ext cx="189362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想想议议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3" name="矩形 98306"/>
          <p:cNvSpPr>
            <a:spLocks noChangeArrowheads="1"/>
          </p:cNvSpPr>
          <p:nvPr/>
        </p:nvSpPr>
        <p:spPr bwMode="auto">
          <a:xfrm>
            <a:off x="2145824" y="689907"/>
            <a:ext cx="6317455" cy="1200327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图中给出了工作和生活中几种容易引起触电的情况，想一想，还有哪些情况会引起触电？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16437" y="1890234"/>
            <a:ext cx="5400000" cy="2981663"/>
            <a:chOff x="2395086" y="1890234"/>
            <a:chExt cx="5400000" cy="2981663"/>
          </a:xfrm>
        </p:grpSpPr>
        <p:pic>
          <p:nvPicPr>
            <p:cNvPr id="16386" name="Picture 2" descr="G:\初中物理资源（2019-10）\人教九年级教参图片\9193\jpg\11404006.jpg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5086" y="1890234"/>
              <a:ext cx="5400000" cy="2520000"/>
            </a:xfrm>
            <a:prstGeom prst="rect">
              <a:avLst/>
            </a:prstGeom>
            <a:noFill/>
            <a:effectLst>
              <a:outerShdw blurRad="660400" dist="50800" dir="5400000" algn="ctr" rotWithShape="0">
                <a:srgbClr val="000000">
                  <a:alpha val="36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98306"/>
            <p:cNvSpPr>
              <a:spLocks noChangeArrowheads="1"/>
            </p:cNvSpPr>
            <p:nvPr/>
          </p:nvSpPr>
          <p:spPr bwMode="auto">
            <a:xfrm>
              <a:off x="3199077" y="4410234"/>
              <a:ext cx="3477873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几种容易引起触电的情况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31480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98306"/>
          <p:cNvSpPr>
            <a:spLocks noChangeArrowheads="1"/>
          </p:cNvSpPr>
          <p:nvPr/>
        </p:nvSpPr>
        <p:spPr bwMode="auto">
          <a:xfrm>
            <a:off x="303476" y="166689"/>
            <a:ext cx="7333457" cy="1754324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家庭电路电压值远远超出了安全电压，为防止触电事故，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警惕本来不应带电的物体带了电，本来该绝缘的物体导了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1580" y="2081075"/>
            <a:ext cx="1800000" cy="2671867"/>
            <a:chOff x="303478" y="1871132"/>
            <a:chExt cx="1800000" cy="2671867"/>
          </a:xfrm>
        </p:grpSpPr>
        <p:pic>
          <p:nvPicPr>
            <p:cNvPr id="11" name="图片 10" descr="不能用湿手摸开关.jpg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465" t="29581" r="8841" b="22121"/>
            <a:stretch/>
          </p:blipFill>
          <p:spPr bwMode="auto">
            <a:xfrm>
              <a:off x="303478" y="1871132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33400" dist="50800" dir="5400000" algn="ctr" rotWithShape="0">
                <a:srgbClr val="000000">
                  <a:alpha val="6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98306"/>
            <p:cNvSpPr>
              <a:spLocks noChangeArrowheads="1"/>
            </p:cNvSpPr>
            <p:nvPr/>
          </p:nvSpPr>
          <p:spPr bwMode="auto">
            <a:xfrm>
              <a:off x="382213" y="3342672"/>
              <a:ext cx="1721265" cy="1200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l" rtl="0" latinLnBrk="1" hangingPunct="0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潮湿的手操作开关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55169" y="2055819"/>
            <a:ext cx="1800000" cy="2119250"/>
            <a:chOff x="2448569" y="1871132"/>
            <a:chExt cx="1800000" cy="2119250"/>
          </a:xfrm>
        </p:grpSpPr>
        <p:pic>
          <p:nvPicPr>
            <p:cNvPr id="17409" name="Picture 1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31"/>
            <a:stretch/>
          </p:blipFill>
          <p:spPr bwMode="auto">
            <a:xfrm>
              <a:off x="2448569" y="1871132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33400" dist="50800" dir="5400000" algn="ctr" rotWithShape="0">
                <a:srgbClr val="000000">
                  <a:alpha val="6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98306"/>
            <p:cNvSpPr>
              <a:spLocks noChangeArrowheads="1"/>
            </p:cNvSpPr>
            <p:nvPr/>
          </p:nvSpPr>
          <p:spPr bwMode="auto">
            <a:xfrm>
              <a:off x="2655900" y="3528719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电线破损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50603" y="2069196"/>
            <a:ext cx="1800000" cy="2683746"/>
            <a:chOff x="6992936" y="1906798"/>
            <a:chExt cx="1800000" cy="2683746"/>
          </a:xfrm>
        </p:grpSpPr>
        <p:pic>
          <p:nvPicPr>
            <p:cNvPr id="10" name="图片 2053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02" t="5679" r="4205" b="58545"/>
            <a:stretch/>
          </p:blipFill>
          <p:spPr bwMode="auto">
            <a:xfrm>
              <a:off x="6992936" y="1906798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33400" dist="50800" dir="5400000" algn="ctr" rotWithShape="0">
                <a:srgbClr val="000000">
                  <a:alpha val="6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98306"/>
            <p:cNvSpPr>
              <a:spLocks noChangeArrowheads="1"/>
            </p:cNvSpPr>
            <p:nvPr/>
          </p:nvSpPr>
          <p:spPr bwMode="auto">
            <a:xfrm>
              <a:off x="7033304" y="3390217"/>
              <a:ext cx="1719264" cy="1200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l" rtl="0" latinLnBrk="1" hangingPunct="0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用湿布擦接电源的电器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01025" y="2055819"/>
            <a:ext cx="1800000" cy="2684856"/>
            <a:chOff x="4981713" y="1826602"/>
            <a:chExt cx="1800000" cy="2684856"/>
          </a:xfrm>
        </p:grpSpPr>
        <p:pic>
          <p:nvPicPr>
            <p:cNvPr id="9" name="图片 2053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4" t="3691" r="63036" b="23073"/>
            <a:stretch/>
          </p:blipFill>
          <p:spPr bwMode="auto">
            <a:xfrm>
              <a:off x="4981713" y="1826602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33400" dist="50800" dir="5400000" algn="ctr" rotWithShape="0">
                <a:srgbClr val="000000">
                  <a:alpha val="6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98306"/>
            <p:cNvSpPr>
              <a:spLocks noChangeArrowheads="1"/>
            </p:cNvSpPr>
            <p:nvPr/>
          </p:nvSpPr>
          <p:spPr bwMode="auto">
            <a:xfrm>
              <a:off x="5072055" y="3311131"/>
              <a:ext cx="1619315" cy="1200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l" rtl="0" latinLnBrk="1" hangingPunct="0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高压线附近放风筝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758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5677" y="311222"/>
            <a:ext cx="1730958" cy="520693"/>
            <a:chOff x="413315" y="207856"/>
            <a:chExt cx="1893621" cy="520693"/>
          </a:xfrm>
        </p:grpSpPr>
        <p:sp>
          <p:nvSpPr>
            <p:cNvPr id="7" name="Shape 108"/>
            <p:cNvSpPr/>
            <p:nvPr/>
          </p:nvSpPr>
          <p:spPr>
            <a:xfrm>
              <a:off x="466314" y="207856"/>
              <a:ext cx="1787625" cy="52069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8" name="Shape 112"/>
            <p:cNvSpPr/>
            <p:nvPr/>
          </p:nvSpPr>
          <p:spPr>
            <a:xfrm>
              <a:off x="413315" y="237369"/>
              <a:ext cx="189362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想想议议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094980" y="230900"/>
            <a:ext cx="4684430" cy="571500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dirty="0" smtClean="0"/>
              <a:t>为什么</a:t>
            </a:r>
            <a:r>
              <a:rPr lang="zh-CN" dirty="0"/>
              <a:t>不能用湿手触摸</a:t>
            </a:r>
            <a:r>
              <a:rPr lang="zh-CN" dirty="0" smtClean="0"/>
              <a:t>开关</a:t>
            </a:r>
            <a:r>
              <a:rPr lang="zh-CN" altLang="en-US" dirty="0"/>
              <a:t>？</a:t>
            </a:r>
            <a:endParaRPr lang="zh-CN" dirty="0"/>
          </a:p>
        </p:txBody>
      </p:sp>
      <p:sp>
        <p:nvSpPr>
          <p:cNvPr id="10" name="内容占位符 1"/>
          <p:cNvSpPr txBox="1"/>
          <p:nvPr/>
        </p:nvSpPr>
        <p:spPr>
          <a:xfrm>
            <a:off x="174123" y="1022414"/>
            <a:ext cx="8526144" cy="116122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24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双手间干燥时电阻是</a:t>
            </a:r>
            <a:r>
              <a:rPr lang="en-US" altLang="zh-CN" sz="24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1000~5000Ω</a:t>
            </a:r>
            <a:r>
              <a:rPr lang="zh-CN" altLang="en-US" sz="24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，潮湿时</a:t>
            </a:r>
            <a:r>
              <a:rPr lang="zh-CN" altLang="en-US" sz="2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200~800Ω</a:t>
            </a:r>
            <a:r>
              <a:rPr lang="en-US" altLang="zh-CN" sz="24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如果两端加上</a:t>
            </a:r>
            <a:r>
              <a:rPr lang="en-US" altLang="zh-CN" sz="24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36V</a:t>
            </a:r>
            <a:r>
              <a:rPr lang="zh-CN" altLang="en-US" sz="24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的电压，电流是多少？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5677" y="2183637"/>
            <a:ext cx="27021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解：双手干燥时：</a:t>
            </a:r>
          </a:p>
        </p:txBody>
      </p:sp>
      <p:graphicFrame>
        <p:nvGraphicFramePr>
          <p:cNvPr id="1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667415"/>
              </p:ext>
            </p:extLst>
          </p:nvPr>
        </p:nvGraphicFramePr>
        <p:xfrm>
          <a:off x="2941673" y="2115902"/>
          <a:ext cx="4118247" cy="723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4" r:id="rId4" imgW="2312404" imgH="406576" progId="">
                  <p:embed/>
                </p:oleObj>
              </mc:Choice>
              <mc:Fallback>
                <p:oleObj r:id="rId4" imgW="2312404" imgH="40657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1673" y="2115902"/>
                        <a:ext cx="4118247" cy="723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051230"/>
              </p:ext>
            </p:extLst>
          </p:nvPr>
        </p:nvGraphicFramePr>
        <p:xfrm>
          <a:off x="2941673" y="2898419"/>
          <a:ext cx="3742047" cy="677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5" name="Equation" r:id="rId6" imgW="2248876" imgH="406576" progId="Equation.DSMT4">
                  <p:embed/>
                </p:oleObj>
              </mc:Choice>
              <mc:Fallback>
                <p:oleObj name="Equation" r:id="rId6" imgW="2248876" imgH="40657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1673" y="2898419"/>
                        <a:ext cx="3742047" cy="6770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66552" y="3693778"/>
            <a:ext cx="2083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双手潮湿时：</a:t>
            </a:r>
          </a:p>
        </p:txBody>
      </p:sp>
      <p:graphicFrame>
        <p:nvGraphicFramePr>
          <p:cNvPr id="15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575075"/>
              </p:ext>
            </p:extLst>
          </p:nvPr>
        </p:nvGraphicFramePr>
        <p:xfrm>
          <a:off x="2941673" y="3565399"/>
          <a:ext cx="3084565" cy="657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6" r:id="rId8" imgW="1905000" imgH="406400" progId="">
                  <p:embed/>
                </p:oleObj>
              </mc:Choice>
              <mc:Fallback>
                <p:oleObj r:id="rId8" imgW="1905000" imgH="4064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1673" y="3565399"/>
                        <a:ext cx="3084565" cy="6577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89601"/>
              </p:ext>
            </p:extLst>
          </p:nvPr>
        </p:nvGraphicFramePr>
        <p:xfrm>
          <a:off x="2884833" y="4223176"/>
          <a:ext cx="3390125" cy="696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7" r:id="rId10" imgW="1982060" imgH="406576" progId="">
                  <p:embed/>
                </p:oleObj>
              </mc:Choice>
              <mc:Fallback>
                <p:oleObj r:id="rId10" imgW="1982060" imgH="40657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4833" y="4223176"/>
                        <a:ext cx="3390125" cy="6960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6668267" y="3392177"/>
            <a:ext cx="21166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潮湿时，电流大，有触电危险。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0412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 txBox="1">
            <a:spLocks noChangeArrowheads="1"/>
          </p:cNvSpPr>
          <p:nvPr/>
        </p:nvSpPr>
        <p:spPr bwMode="auto">
          <a:xfrm>
            <a:off x="320147" y="1013378"/>
            <a:ext cx="6472210" cy="454434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/>
              <a:t>电灯</a:t>
            </a:r>
            <a:r>
              <a:rPr lang="zh-CN" altLang="en-US" dirty="0"/>
              <a:t>的开关为什么要接在火线和灯泡之间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4" name="内容占位符 1"/>
          <p:cNvSpPr txBox="1"/>
          <p:nvPr/>
        </p:nvSpPr>
        <p:spPr bwMode="auto">
          <a:xfrm>
            <a:off x="301627" y="1572173"/>
            <a:ext cx="6465086" cy="2424113"/>
          </a:xfrm>
          <a:prstGeom prst="rect">
            <a:avLst/>
          </a:prstGeom>
          <a:noFill/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kern="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电灯</a:t>
            </a:r>
            <a:r>
              <a:rPr lang="zh-CN" altLang="en-US" sz="2400" kern="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的开关必须接在火线和灯泡之间，这样开关断开时，电路各部分都脱离火线，人碰到灯头等部位，也不会造成触电事故</a:t>
            </a:r>
            <a:r>
              <a:rPr lang="en-US" altLang="zh-CN" sz="2400" kern="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kern="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若开关接在零线与灯泡之间，当断开开关时，灯泡仍与火线相连，容易造成触电</a:t>
            </a:r>
            <a:r>
              <a:rPr lang="en-US" altLang="zh-CN" sz="2400" kern="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5677" y="311222"/>
            <a:ext cx="1730958" cy="520693"/>
            <a:chOff x="413315" y="207856"/>
            <a:chExt cx="1893621" cy="520693"/>
          </a:xfrm>
        </p:grpSpPr>
        <p:sp>
          <p:nvSpPr>
            <p:cNvPr id="6" name="Shape 108"/>
            <p:cNvSpPr/>
            <p:nvPr/>
          </p:nvSpPr>
          <p:spPr>
            <a:xfrm>
              <a:off x="466314" y="207856"/>
              <a:ext cx="1787625" cy="52069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7" name="Shape 112"/>
            <p:cNvSpPr/>
            <p:nvPr/>
          </p:nvSpPr>
          <p:spPr>
            <a:xfrm>
              <a:off x="413315" y="237369"/>
              <a:ext cx="189362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想想议议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7002089" y="1178455"/>
            <a:ext cx="1701358" cy="1605774"/>
            <a:chOff x="0" y="0"/>
            <a:chExt cx="1541" cy="2358"/>
          </a:xfrm>
          <a:effectLst>
            <a:outerShdw blurRad="711200" dist="50800" dir="5400000" algn="ctr" rotWithShape="0">
              <a:srgbClr val="000000">
                <a:alpha val="34000"/>
              </a:srgbClr>
            </a:outerShdw>
          </a:effectLst>
        </p:grpSpPr>
        <p:grpSp>
          <p:nvGrpSpPr>
            <p:cNvPr id="9" name="Group 10"/>
            <p:cNvGrpSpPr>
              <a:grpSpLocks/>
            </p:cNvGrpSpPr>
            <p:nvPr/>
          </p:nvGrpSpPr>
          <p:grpSpPr bwMode="auto">
            <a:xfrm>
              <a:off x="362" y="0"/>
              <a:ext cx="1179" cy="2358"/>
              <a:chOff x="0" y="0"/>
              <a:chExt cx="1179" cy="2358"/>
            </a:xfrm>
          </p:grpSpPr>
          <p:pic>
            <p:nvPicPr>
              <p:cNvPr id="12" name="Picture 11" descr="灯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905"/>
                <a:ext cx="589" cy="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>
                <a:off x="226" y="136"/>
                <a:ext cx="0" cy="181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1" cy="771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Oval 14"/>
              <p:cNvSpPr>
                <a:spLocks noChangeArrowheads="1"/>
              </p:cNvSpPr>
              <p:nvPr/>
            </p:nvSpPr>
            <p:spPr bwMode="auto">
              <a:xfrm>
                <a:off x="181" y="91"/>
                <a:ext cx="91" cy="91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Oval 15"/>
              <p:cNvSpPr>
                <a:spLocks noChangeArrowheads="1"/>
              </p:cNvSpPr>
              <p:nvPr/>
            </p:nvSpPr>
            <p:spPr bwMode="auto">
              <a:xfrm>
                <a:off x="317" y="0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>
                <a:off x="363" y="771"/>
                <a:ext cx="635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>
                <a:off x="363" y="862"/>
                <a:ext cx="499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>
                <a:off x="998" y="771"/>
                <a:ext cx="0" cy="635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>
                <a:off x="862" y="862"/>
                <a:ext cx="0" cy="544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>
                <a:off x="363" y="862"/>
                <a:ext cx="0" cy="1088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Rectangle 21"/>
              <p:cNvSpPr>
                <a:spLocks noChangeArrowheads="1"/>
              </p:cNvSpPr>
              <p:nvPr/>
            </p:nvSpPr>
            <p:spPr bwMode="auto">
              <a:xfrm>
                <a:off x="725" y="1361"/>
                <a:ext cx="454" cy="31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907" y="1451"/>
                <a:ext cx="91" cy="136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" name="Line 23"/>
            <p:cNvSpPr>
              <a:spLocks noChangeShapeType="1"/>
            </p:cNvSpPr>
            <p:nvPr/>
          </p:nvSpPr>
          <p:spPr bwMode="auto">
            <a:xfrm>
              <a:off x="0" y="137"/>
              <a:ext cx="589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Line 24"/>
            <p:cNvSpPr>
              <a:spLocks noChangeShapeType="1"/>
            </p:cNvSpPr>
            <p:nvPr/>
          </p:nvSpPr>
          <p:spPr bwMode="auto">
            <a:xfrm>
              <a:off x="0" y="46"/>
              <a:ext cx="679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111" y="3161829"/>
            <a:ext cx="1600336" cy="150330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9669313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92615" y="1129771"/>
            <a:ext cx="77089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>
              <a:lnSpc>
                <a:spcPct val="150000"/>
              </a:lnSpc>
              <a:buClr>
                <a:srgbClr val="0000FF"/>
              </a:buClr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接触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低压带电体，不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靠近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高压带电体；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Clr>
                <a:srgbClr val="0000FF"/>
              </a:buClr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更换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灯泡、搬动电器前应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断开电源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开关；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Clr>
                <a:srgbClr val="0000FF"/>
              </a:buClr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弄湿用电器，不损坏绝缘层；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Clr>
                <a:srgbClr val="0000FF"/>
              </a:buClr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保险装置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、插座、导线、家用电器等达到使用寿命应及时更换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598914" y="496346"/>
            <a:ext cx="250613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安全用电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原则</a:t>
            </a:r>
          </a:p>
        </p:txBody>
      </p:sp>
    </p:spTree>
    <p:extLst>
      <p:ext uri="{BB962C8B-B14F-4D97-AF65-F5344CB8AC3E}">
        <p14:creationId xmlns:p14="http://schemas.microsoft.com/office/powerpoint/2010/main" val="62155312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005" y="295623"/>
            <a:ext cx="2246767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80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、注意防雷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3" name="文本框 20486"/>
          <p:cNvSpPr txBox="1">
            <a:spLocks noChangeArrowheads="1"/>
          </p:cNvSpPr>
          <p:nvPr/>
        </p:nvSpPr>
        <p:spPr bwMode="auto">
          <a:xfrm>
            <a:off x="387004" y="1316166"/>
            <a:ext cx="819819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25000"/>
              </a:lnSpc>
              <a:spcBef>
                <a:spcPts val="25"/>
              </a:spcBef>
              <a:buClr>
                <a:schemeClr val="hlink"/>
              </a:buClr>
              <a:buSzPct val="75000"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雷电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是大气中一种剧烈的放电现象。放电时电流可达几万安甚至十几万安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，强大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的电流如果通过人体，会导致人立即死亡，如果通过树木、建筑物等，会使它们受到严重的破坏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505" name="Picture 1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62"/>
          <a:stretch/>
        </p:blipFill>
        <p:spPr bwMode="auto">
          <a:xfrm>
            <a:off x="1921093" y="2989064"/>
            <a:ext cx="2160000" cy="1440000"/>
          </a:xfrm>
          <a:prstGeom prst="rect">
            <a:avLst/>
          </a:prstGeom>
          <a:noFill/>
          <a:effectLst>
            <a:outerShdw blurRad="3683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720" y="3014132"/>
            <a:ext cx="2160000" cy="1440000"/>
          </a:xfrm>
          <a:prstGeom prst="rect">
            <a:avLst/>
          </a:prstGeom>
          <a:noFill/>
          <a:effectLst>
            <a:outerShdw blurRad="3683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03077" y="854501"/>
            <a:ext cx="2836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．雷电的形成过程</a:t>
            </a:r>
          </a:p>
        </p:txBody>
      </p:sp>
    </p:spTree>
    <p:extLst>
      <p:ext uri="{BB962C8B-B14F-4D97-AF65-F5344CB8AC3E}">
        <p14:creationId xmlns:p14="http://schemas.microsoft.com/office/powerpoint/2010/main" val="20935874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1750"/>
          <p:cNvSpPr txBox="1">
            <a:spLocks noChangeArrowheads="1"/>
          </p:cNvSpPr>
          <p:nvPr/>
        </p:nvSpPr>
        <p:spPr bwMode="auto">
          <a:xfrm>
            <a:off x="396555" y="311911"/>
            <a:ext cx="3257623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2.</a:t>
            </a:r>
            <a:r>
              <a:rPr lang="zh-CN" altLang="en-US" dirty="0"/>
              <a:t>防雷设施</a:t>
            </a:r>
            <a:r>
              <a:rPr lang="en-US" altLang="zh-CN" dirty="0"/>
              <a:t>——</a:t>
            </a:r>
            <a:r>
              <a:rPr lang="zh-CN" altLang="en-US" dirty="0"/>
              <a:t>避雷针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69556" y="773576"/>
            <a:ext cx="80362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高大建筑物的顶端都有针状的金属物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通过很粗的金属线与大地相连，可以防雷，叫做避雷针。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69556" y="2138193"/>
            <a:ext cx="1800000" cy="2353357"/>
            <a:chOff x="720121" y="2265863"/>
            <a:chExt cx="1800000" cy="2353357"/>
          </a:xfrm>
        </p:grpSpPr>
        <p:pic>
          <p:nvPicPr>
            <p:cNvPr id="5" name="Picture 12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6" t="4589" r="9949" b="6082"/>
            <a:stretch/>
          </p:blipFill>
          <p:spPr bwMode="auto">
            <a:xfrm>
              <a:off x="720121" y="2265863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584200" dist="50800" dir="5400000" algn="ctr" rotWithShape="0">
                <a:srgbClr val="000000">
                  <a:alpha val="3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96077" y="4065863"/>
              <a:ext cx="1723549" cy="5533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latinLnBrk="1" hangingPunct="0">
                <a:lnSpc>
                  <a:spcPct val="140000"/>
                </a:lnSpc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各式避雷针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75496" y="2138193"/>
            <a:ext cx="1877006" cy="2630997"/>
            <a:chOff x="3569510" y="2170866"/>
            <a:chExt cx="1877006" cy="2630997"/>
          </a:xfrm>
        </p:grpSpPr>
        <p:pic>
          <p:nvPicPr>
            <p:cNvPr id="7" name="Picture 11" descr="图片1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0" t="630"/>
            <a:stretch>
              <a:fillRect/>
            </a:stretch>
          </p:blipFill>
          <p:spPr bwMode="auto">
            <a:xfrm>
              <a:off x="3569510" y="2170866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584200" dist="50800" dir="5400000" algn="ctr" rotWithShape="0">
                <a:srgbClr val="000000">
                  <a:alpha val="3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3593114" y="3970866"/>
              <a:ext cx="185340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l"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</a:rPr>
                <a:t>现代建筑上的避雷针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52502" y="2138192"/>
            <a:ext cx="2085181" cy="2630996"/>
            <a:chOff x="6252500" y="2115833"/>
            <a:chExt cx="2085181" cy="2630996"/>
          </a:xfrm>
        </p:grpSpPr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6252500" y="3915832"/>
              <a:ext cx="208518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</a:rPr>
                <a:t>高压输电铁塔上的防雷导线</a:t>
              </a:r>
            </a:p>
          </p:txBody>
        </p:sp>
        <p:pic>
          <p:nvPicPr>
            <p:cNvPr id="10" name="Picture 10" descr="图片2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091" y="2115833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584200" dist="50800" dir="5400000" algn="ctr" rotWithShape="0">
                <a:srgbClr val="000000">
                  <a:alpha val="3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2227357" y="2138194"/>
            <a:ext cx="1853402" cy="2630996"/>
            <a:chOff x="2345890" y="2138191"/>
            <a:chExt cx="1853402" cy="2630996"/>
          </a:xfrm>
        </p:grpSpPr>
        <p:pic>
          <p:nvPicPr>
            <p:cNvPr id="26625" name="Picture 1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5890" y="2138191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584200" dist="50800" dir="5400000" algn="ctr" rotWithShape="0">
                <a:srgbClr val="000000">
                  <a:alpha val="3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4"/>
            <p:cNvSpPr txBox="1">
              <a:spLocks noChangeArrowheads="1"/>
            </p:cNvSpPr>
            <p:nvPr/>
          </p:nvSpPr>
          <p:spPr bwMode="auto">
            <a:xfrm>
              <a:off x="2345890" y="3938190"/>
              <a:ext cx="185340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l" eaLnBrk="0" hangingPunct="0"/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</a:rPr>
                <a:t>高塔上的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</a:rPr>
                <a:t>避雷针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23406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04697" y="1378275"/>
            <a:ext cx="8441370" cy="3083778"/>
          </a:xfrm>
          <a:prstGeom prst="roundRect">
            <a:avLst>
              <a:gd name="adj" fmla="val 1254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（1）不要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靠近金属栏杆，各种电器应暂停使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）迅速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走进屋内，或汽车内。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）不要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手持金属杆，金属饰物包括手表也要抛离。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高山上，应该找没有积水的凹坑处双脚并拢蹲下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）打雷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时不要接听或拨打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电话。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63178" y="1009743"/>
            <a:ext cx="2930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雷电时应该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注意：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85378" y="453496"/>
            <a:ext cx="2930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其他防雷措施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707101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4315" y="94743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71628" y="1358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8978" y="18202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312" y="67279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439" y="720632"/>
            <a:ext cx="7622643" cy="318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616223" y="3990934"/>
            <a:ext cx="8053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：了解安全用电的原则及正确处理触电事故。</a:t>
            </a:r>
          </a:p>
        </p:txBody>
      </p:sp>
      <p:sp>
        <p:nvSpPr>
          <p:cNvPr id="10" name="矩形 9"/>
          <p:cNvSpPr/>
          <p:nvPr/>
        </p:nvSpPr>
        <p:spPr>
          <a:xfrm>
            <a:off x="576575" y="4408601"/>
            <a:ext cx="7869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本堂难点：了解常见的触电事故，形成安全用电的意识。</a:t>
            </a:r>
          </a:p>
        </p:txBody>
      </p:sp>
    </p:spTree>
    <p:extLst>
      <p:ext uri="{BB962C8B-B14F-4D97-AF65-F5344CB8AC3E}">
        <p14:creationId xmlns:p14="http://schemas.microsoft.com/office/powerpoint/2010/main" val="275024859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6" name="Shape 108"/>
          <p:cNvSpPr/>
          <p:nvPr/>
        </p:nvSpPr>
        <p:spPr>
          <a:xfrm>
            <a:off x="214315" y="94743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171628" y="1358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907636" y="112042"/>
            <a:ext cx="154951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7636" y="553289"/>
            <a:ext cx="49004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安全用电的原则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5660" y="996975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35932" y="1590687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660" y="1590687"/>
            <a:ext cx="74591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青海省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下列做法符合安全用电原则的是（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．控制电灯的开关要接在零线上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．将冰箱的金属外壳接地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．家用电器起火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时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．高压线下钓鱼</a:t>
            </a:r>
          </a:p>
        </p:txBody>
      </p:sp>
    </p:spTree>
    <p:extLst>
      <p:ext uri="{BB962C8B-B14F-4D97-AF65-F5344CB8AC3E}">
        <p14:creationId xmlns:p14="http://schemas.microsoft.com/office/powerpoint/2010/main" val="11725264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6979" y="1837567"/>
            <a:ext cx="1730958" cy="520693"/>
            <a:chOff x="413315" y="207856"/>
            <a:chExt cx="1893621" cy="520693"/>
          </a:xfrm>
        </p:grpSpPr>
        <p:sp>
          <p:nvSpPr>
            <p:cNvPr id="5" name="Shape 108"/>
            <p:cNvSpPr/>
            <p:nvPr/>
          </p:nvSpPr>
          <p:spPr>
            <a:xfrm>
              <a:off x="466314" y="207856"/>
              <a:ext cx="1787625" cy="52069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413315" y="237369"/>
              <a:ext cx="189362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4089" y="132063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4015" y="64246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36519" y="360255"/>
            <a:ext cx="809896" cy="697781"/>
            <a:chOff x="284119" y="207855"/>
            <a:chExt cx="809896" cy="697781"/>
          </a:xfrm>
        </p:grpSpPr>
        <p:sp>
          <p:nvSpPr>
            <p:cNvPr id="10" name="Shape 108"/>
            <p:cNvSpPr/>
            <p:nvPr/>
          </p:nvSpPr>
          <p:spPr>
            <a:xfrm>
              <a:off x="326806" y="207855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284119" y="264357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248230" y="732026"/>
            <a:ext cx="76333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给我们的生活带来了极大的便利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但用电不当也会给人们带来灾难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所以“安全用电”非常有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必要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68400" y="1896595"/>
            <a:ext cx="6574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你见过这样的标志吗？知道它代表什么意思吗？</a:t>
            </a:r>
          </a:p>
        </p:txBody>
      </p:sp>
      <p:pic>
        <p:nvPicPr>
          <p:cNvPr id="8194" name="Picture 2" descr="11304001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3" t="10768" r="15318" b="16539"/>
          <a:stretch>
            <a:fillRect/>
          </a:stretch>
        </p:blipFill>
        <p:spPr bwMode="auto">
          <a:xfrm>
            <a:off x="2462403" y="2534761"/>
            <a:ext cx="1800000" cy="1440000"/>
          </a:xfrm>
          <a:prstGeom prst="rect">
            <a:avLst/>
          </a:prstGeom>
          <a:noFill/>
          <a:ln>
            <a:noFill/>
          </a:ln>
          <a:effectLst>
            <a:outerShdw blurRad="596900" dist="50800" dir="5400000" algn="ctr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u=1569626241,935074713&amp;fm=26&amp;gp=0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309" y="2458561"/>
            <a:ext cx="1800000" cy="1440000"/>
          </a:xfrm>
          <a:prstGeom prst="rect">
            <a:avLst/>
          </a:prstGeom>
          <a:noFill/>
          <a:ln>
            <a:noFill/>
          </a:ln>
          <a:effectLst>
            <a:outerShdw blurRad="596900" dist="50800" dir="5400000" algn="ctr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50324" y="2667722"/>
            <a:ext cx="2436151" cy="1079500"/>
            <a:chOff x="721916" y="2842152"/>
            <a:chExt cx="2436151" cy="1079500"/>
          </a:xfrm>
        </p:grpSpPr>
        <p:pic>
          <p:nvPicPr>
            <p:cNvPr id="8196" name="Picture 4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5" t="4610" r="4404" b="7376"/>
            <a:stretch>
              <a:fillRect/>
            </a:stretch>
          </p:blipFill>
          <p:spPr bwMode="auto">
            <a:xfrm>
              <a:off x="721916" y="2842152"/>
              <a:ext cx="1439863" cy="10795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3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肘形连接符 15"/>
            <p:cNvCxnSpPr/>
            <p:nvPr/>
          </p:nvCxnSpPr>
          <p:spPr>
            <a:xfrm>
              <a:off x="2161779" y="3275539"/>
              <a:ext cx="996288" cy="419631"/>
            </a:xfrm>
            <a:prstGeom prst="bentConnector3">
              <a:avLst/>
            </a:prstGeom>
            <a:noFill/>
            <a:ln w="38100" cap="flat">
              <a:solidFill>
                <a:srgbClr val="FF0000"/>
              </a:solidFill>
              <a:prstDash val="solid"/>
              <a:miter lim="800000"/>
              <a:headEnd type="arrow"/>
              <a:tailEnd type="arrow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27" name="组合 26"/>
          <p:cNvGrpSpPr/>
          <p:nvPr/>
        </p:nvGrpSpPr>
        <p:grpSpPr>
          <a:xfrm>
            <a:off x="6081845" y="2638811"/>
            <a:ext cx="2587857" cy="1079500"/>
            <a:chOff x="6081845" y="2732086"/>
            <a:chExt cx="2587857" cy="1079500"/>
          </a:xfrm>
        </p:grpSpPr>
        <p:pic>
          <p:nvPicPr>
            <p:cNvPr id="8198" name="Picture 6"/>
            <p:cNvPicPr preferRelativeResize="0"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9839" y="2732086"/>
              <a:ext cx="1439863" cy="10795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3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6" name="肘形连接符 25"/>
            <p:cNvCxnSpPr/>
            <p:nvPr/>
          </p:nvCxnSpPr>
          <p:spPr>
            <a:xfrm>
              <a:off x="6081845" y="2835801"/>
              <a:ext cx="1147993" cy="433387"/>
            </a:xfrm>
            <a:prstGeom prst="bentConnector3">
              <a:avLst>
                <a:gd name="adj1" fmla="val 52213"/>
              </a:avLst>
            </a:prstGeom>
            <a:noFill/>
            <a:ln w="38100" cap="flat">
              <a:solidFill>
                <a:srgbClr val="FF0000"/>
              </a:solidFill>
              <a:prstDash val="solid"/>
              <a:miter lim="800000"/>
              <a:headEnd type="arrow"/>
              <a:tailEnd type="arrow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8" name="矩形 27"/>
          <p:cNvSpPr/>
          <p:nvPr/>
        </p:nvSpPr>
        <p:spPr>
          <a:xfrm>
            <a:off x="996806" y="3898561"/>
            <a:ext cx="770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这是高压危险的标志，有这样标志的地方，说明这些地方有电，不能靠近。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7469" y="172863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6780" y="720334"/>
            <a:ext cx="79968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山西省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）“创新”小组的同学们在一次综合实践活动中，进行安全用电知识的抢答比赛，以下选项应抢答“对”的是（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．用湿毛巾擦拭正在发光的台灯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．开关连接在零线和用电器之间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．保险丝烧断后最好用铜丝替代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．家用电器金属外壳一定要接地</a:t>
            </a:r>
          </a:p>
        </p:txBody>
      </p:sp>
      <p:sp>
        <p:nvSpPr>
          <p:cNvPr id="5" name="矩形 4"/>
          <p:cNvSpPr/>
          <p:nvPr/>
        </p:nvSpPr>
        <p:spPr>
          <a:xfrm>
            <a:off x="2509414" y="1846070"/>
            <a:ext cx="4074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36213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93166"/>
            <a:ext cx="4162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和开关的连接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095" y="747965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578" name="图片 36" descr="说明: 说明: 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400" y="2738436"/>
            <a:ext cx="276225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8095" y="1271185"/>
            <a:ext cx="78283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湖南郴州市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）请用笔画线表示导线，将图中的电灯和开关正确接入家庭电路。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79388" y="34956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83840" y="2276771"/>
            <a:ext cx="2601164" cy="2023765"/>
            <a:chOff x="5283840" y="2276771"/>
            <a:chExt cx="2601164" cy="2023765"/>
          </a:xfrm>
        </p:grpSpPr>
        <p:pic>
          <p:nvPicPr>
            <p:cNvPr id="24577" name="图片 35" descr="说明: 说明:  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3840" y="2824161"/>
              <a:ext cx="2601164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5813756" y="2276771"/>
              <a:ext cx="1415772" cy="4616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【</a:t>
              </a:r>
              <a:r>
                <a:rPr 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答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案</a:t>
              </a:r>
              <a:r>
                <a:rPr lang="zh-CN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439212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35" y="146612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4049" y="819836"/>
            <a:ext cx="77194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无锡市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）请在电路图中补画一根导线，使卧室灯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和客厅灯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都能独立工作。</a:t>
            </a:r>
          </a:p>
        </p:txBody>
      </p:sp>
      <p:pic>
        <p:nvPicPr>
          <p:cNvPr id="27650" name="图片 29" descr="说明: 说明: 学科网(www.zxxk.com)--教育资源门户，提供试卷、教案、课件、论文、素材以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33" y="2670365"/>
            <a:ext cx="2407708" cy="143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" name="图片 28" descr="说明: 说明: 学科网(www.zxxk.com)--教育资源门户，提供试卷、教案、课件、论文、素材以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250" y="2782663"/>
            <a:ext cx="2513463" cy="132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83052" y="2320998"/>
            <a:ext cx="1415772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案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2476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19235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5" y="187597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197265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2845" y="12575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7" y="64897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186251" y="702023"/>
            <a:ext cx="332398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一、电压越高越危险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9" name="文本框 16387"/>
          <p:cNvSpPr txBox="1">
            <a:spLocks noChangeArrowheads="1"/>
          </p:cNvSpPr>
          <p:nvPr/>
        </p:nvSpPr>
        <p:spPr bwMode="auto">
          <a:xfrm>
            <a:off x="333272" y="1225241"/>
            <a:ext cx="2323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什么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是触电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16385"/>
          <p:cNvSpPr txBox="1">
            <a:spLocks noChangeArrowheads="1"/>
          </p:cNvSpPr>
          <p:nvPr/>
        </p:nvSpPr>
        <p:spPr bwMode="auto">
          <a:xfrm>
            <a:off x="320329" y="1686906"/>
            <a:ext cx="8108830" cy="1200329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/>
              <a:t>当</a:t>
            </a:r>
            <a:r>
              <a:rPr lang="zh-CN" altLang="zh-CN" dirty="0" smtClean="0"/>
              <a:t>人体</a:t>
            </a:r>
            <a:r>
              <a:rPr lang="zh-CN" altLang="zh-CN" dirty="0"/>
              <a:t>接触或接近</a:t>
            </a:r>
            <a:r>
              <a:rPr lang="zh-CN" altLang="zh-CN" dirty="0" smtClean="0"/>
              <a:t>带电体</a:t>
            </a:r>
            <a:r>
              <a:rPr lang="zh-CN" altLang="en-US" dirty="0" smtClean="0"/>
              <a:t>，成为</a:t>
            </a:r>
            <a:r>
              <a:rPr lang="zh-CN" altLang="en-US" dirty="0"/>
              <a:t>闭合电路的一部分，有</a:t>
            </a:r>
            <a:r>
              <a:rPr lang="zh-CN" altLang="en-US" dirty="0" smtClean="0"/>
              <a:t>电流                     </a:t>
            </a:r>
            <a:r>
              <a:rPr lang="zh-CN" altLang="en-US" dirty="0"/>
              <a:t>通过</a:t>
            </a:r>
            <a:r>
              <a:rPr lang="zh-CN" altLang="en-US" dirty="0" smtClean="0"/>
              <a:t>人体，电流达到</a:t>
            </a:r>
            <a:r>
              <a:rPr kumimoji="1" lang="zh-CN" altLang="en-US" dirty="0">
                <a:solidFill>
                  <a:srgbClr val="FF0000"/>
                </a:solidFill>
                <a:cs typeface="Times New Roman" pitchFamily="18" charset="0"/>
                <a:sym typeface="+mn-ea"/>
              </a:rPr>
              <a:t>达到一定值</a:t>
            </a:r>
            <a:r>
              <a:rPr lang="zh-CN" altLang="en-US" dirty="0" smtClean="0"/>
              <a:t>时，</a:t>
            </a:r>
            <a:r>
              <a:rPr kumimoji="1" lang="zh-CN" altLang="en-US" dirty="0">
                <a:cs typeface="Times New Roman" pitchFamily="18" charset="0"/>
                <a:sym typeface="+mn-ea"/>
              </a:rPr>
              <a:t>对人体</a:t>
            </a:r>
            <a:r>
              <a:rPr lang="zh-CN" altLang="en-US" dirty="0" smtClean="0"/>
              <a:t>引起</a:t>
            </a:r>
            <a:r>
              <a:rPr lang="zh-CN" altLang="en-US" dirty="0"/>
              <a:t>的伤害事故。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20329" y="4367486"/>
            <a:ext cx="7776260" cy="64633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电</a:t>
            </a:r>
            <a:r>
              <a:rPr lang="zh-CN" altLang="en-US" dirty="0"/>
              <a:t>对</a:t>
            </a:r>
            <a:r>
              <a:rPr lang="zh-CN" altLang="en-US" dirty="0" smtClean="0"/>
              <a:t>人体</a:t>
            </a:r>
            <a:r>
              <a:rPr lang="zh-CN" altLang="en-US" dirty="0"/>
              <a:t>的</a:t>
            </a:r>
            <a:r>
              <a:rPr lang="zh-CN" altLang="en-US" dirty="0" smtClean="0"/>
              <a:t>伤害</a:t>
            </a:r>
            <a:r>
              <a:rPr lang="zh-CN" altLang="en-US" dirty="0"/>
              <a:t>程度与</a:t>
            </a:r>
            <a:r>
              <a:rPr lang="zh-CN" altLang="en-US" dirty="0" smtClean="0"/>
              <a:t>通过</a:t>
            </a:r>
            <a:r>
              <a:rPr lang="zh-CN" altLang="en-US" dirty="0" smtClean="0">
                <a:solidFill>
                  <a:srgbClr val="FF0000"/>
                </a:solidFill>
              </a:rPr>
              <a:t>电流</a:t>
            </a:r>
            <a:r>
              <a:rPr lang="zh-CN" altLang="en-US" dirty="0"/>
              <a:t>的大小及持续</a:t>
            </a:r>
            <a:r>
              <a:rPr lang="zh-CN" altLang="en-US" dirty="0">
                <a:solidFill>
                  <a:srgbClr val="FF0000"/>
                </a:solidFill>
              </a:rPr>
              <a:t>时间</a:t>
            </a:r>
            <a:r>
              <a:rPr lang="zh-CN" altLang="en-US" dirty="0"/>
              <a:t>有关。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45795" y="2899162"/>
            <a:ext cx="1978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2.</a:t>
            </a:r>
            <a:r>
              <a:rPr lang="zh-CN" altLang="en-US" dirty="0"/>
              <a:t>触电的伤害</a:t>
            </a: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241431" y="3242294"/>
            <a:ext cx="8475663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电流能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引起呼吸中枢抑制及心脏中枢衰竭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，引起窒息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;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由于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电流的热效应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，能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使触电的人体组织损伤、烧伤、坏死等。</a:t>
            </a:r>
          </a:p>
        </p:txBody>
      </p:sp>
    </p:spTree>
    <p:extLst>
      <p:ext uri="{BB962C8B-B14F-4D97-AF65-F5344CB8AC3E}">
        <p14:creationId xmlns:p14="http://schemas.microsoft.com/office/powerpoint/2010/main" val="228043233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10" name="表格 9"/>
          <p:cNvGraphicFramePr/>
          <p:nvPr>
            <p:extLst>
              <p:ext uri="{D42A27DB-BD31-4B8C-83A1-F6EECF244321}">
                <p14:modId xmlns:p14="http://schemas.microsoft.com/office/powerpoint/2010/main" val="1108167254"/>
              </p:ext>
            </p:extLst>
          </p:nvPr>
        </p:nvGraphicFramePr>
        <p:xfrm>
          <a:off x="654580" y="756900"/>
          <a:ext cx="7272337" cy="2291100"/>
        </p:xfrm>
        <a:graphic>
          <a:graphicData uri="http://schemas.openxmlformats.org/drawingml/2006/table">
            <a:tbl>
              <a:tblPr/>
              <a:tblGrid>
                <a:gridCol w="2375676"/>
                <a:gridCol w="4896661"/>
              </a:tblGrid>
              <a:tr h="38108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通过</a:t>
                      </a:r>
                      <a:r>
                        <a:rPr lang="zh-CN" altLang="en-US" sz="20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人体的电流</a:t>
                      </a:r>
                      <a:endParaRPr lang="zh-CN" altLang="en-US" sz="20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6413" marR="76413" marT="38175" marB="3817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产生的影响</a:t>
                      </a:r>
                    </a:p>
                  </a:txBody>
                  <a:tcPr marL="76413" marR="76413" marT="38175" marB="3817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53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几十</a:t>
                      </a:r>
                      <a:r>
                        <a:rPr lang="en-US" altLang="zh-CN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~</a:t>
                      </a: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几百微安</a:t>
                      </a:r>
                    </a:p>
                  </a:txBody>
                  <a:tcPr marL="76413" marR="76413" marT="38175" marB="3817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略有发麻</a:t>
                      </a:r>
                      <a:r>
                        <a:rPr lang="en-US" altLang="zh-CN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对人体有利</a:t>
                      </a:r>
                      <a:r>
                        <a:rPr lang="en-US" altLang="zh-CN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电疗</a:t>
                      </a:r>
                      <a:r>
                        <a:rPr lang="en-US" altLang="zh-CN" sz="2000" b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0"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6413" marR="76413" marT="38175" marB="3817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8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毫安</a:t>
                      </a: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左右</a:t>
                      </a:r>
                    </a:p>
                  </a:txBody>
                  <a:tcPr marL="76413" marR="76413" marT="38175" marB="3817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有麻痛的感觉</a:t>
                      </a:r>
                    </a:p>
                  </a:txBody>
                  <a:tcPr marL="76413" marR="76413" marT="38175" marB="3817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8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小于 </a:t>
                      </a:r>
                      <a:r>
                        <a:rPr lang="en-US" altLang="zh-CN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毫安</a:t>
                      </a:r>
                      <a:endParaRPr lang="zh-CN" altLang="en-US" sz="2000" b="0" dirty="0"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6413" marR="76413" marT="38175" marB="3817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能摆脱电源，不致造成事故</a:t>
                      </a:r>
                    </a:p>
                  </a:txBody>
                  <a:tcPr marL="76413" marR="76413" marT="38175" marB="3817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8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大于 </a:t>
                      </a:r>
                      <a:r>
                        <a:rPr lang="en-US" altLang="zh-CN" sz="20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zh-CN" altLang="en-US" sz="20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毫安</a:t>
                      </a:r>
                      <a:endParaRPr lang="zh-CN" altLang="en-US" sz="20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6413" marR="76413" marT="38175" marB="3817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5000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感觉麻痹或剧痛呼吸困难</a:t>
                      </a:r>
                      <a:r>
                        <a:rPr lang="zh-CN" altLang="en-US" sz="20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有生命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危险</a:t>
                      </a:r>
                    </a:p>
                  </a:txBody>
                  <a:tcPr marL="76413" marR="76413" marT="38175" marB="3817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8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达到 </a:t>
                      </a:r>
                      <a:r>
                        <a:rPr lang="en-US" altLang="zh-CN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100 </a:t>
                      </a: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毫安</a:t>
                      </a:r>
                      <a:endParaRPr lang="zh-CN" altLang="en-US" sz="2000" b="0" dirty="0"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6413" marR="76413" marT="38175" marB="3817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5000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很短时间就能使呼吸窒息，  </a:t>
                      </a: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心跳</a:t>
                      </a:r>
                      <a:r>
                        <a:rPr lang="zh-CN" altLang="en-US" sz="2000" b="0" dirty="0"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停止</a:t>
                      </a:r>
                    </a:p>
                  </a:txBody>
                  <a:tcPr marL="76413" marR="76413" marT="38175" marB="3817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2678642" y="153193"/>
            <a:ext cx="2858559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人体对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电流的反应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12230" y="3151716"/>
            <a:ext cx="79184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由表得出：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通过人体的电流越强，触电死亡的时间越短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203" y="3753940"/>
            <a:ext cx="806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通过人体的持续时间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越长，电流产生的热量越多，危害越大。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06671" y="153193"/>
            <a:ext cx="2407929" cy="46166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(1)</a:t>
            </a:r>
            <a:r>
              <a:rPr lang="zh-CN" altLang="en-US" dirty="0" smtClean="0"/>
              <a:t>电流的影响：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449947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86678" y="658811"/>
            <a:ext cx="8178800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0" bIns="1080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0" hangingPunct="0">
              <a:spcBef>
                <a:spcPct val="50000"/>
              </a:spcBef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）触电电流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大小由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人体电阻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和加在人体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两端的电压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决定。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358908" y="227890"/>
            <a:ext cx="2501645" cy="391143"/>
          </a:xfrm>
          <a:prstGeom prst="rect">
            <a:avLst/>
          </a:prstGeom>
          <a:noFill/>
          <a:ln>
            <a:noFill/>
          </a:ln>
        </p:spPr>
        <p:txBody>
          <a:bodyPr wrap="square" lIns="18000" tIns="10800" rIns="0" bIns="10800">
            <a:spAutoFit/>
          </a:bodyPr>
          <a:lstStyle>
            <a:lvl1pPr algn="just" eaLnBrk="0" hangingPunct="0">
              <a:spcBef>
                <a:spcPct val="50000"/>
              </a:spcBef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3.</a:t>
            </a:r>
            <a:r>
              <a:rPr lang="zh-CN" altLang="en-US" dirty="0"/>
              <a:t>电压越高越危险</a:t>
            </a:r>
          </a:p>
        </p:txBody>
      </p:sp>
      <p:sp>
        <p:nvSpPr>
          <p:cNvPr id="6" name="文本框 94209"/>
          <p:cNvSpPr txBox="1">
            <a:spLocks noChangeArrowheads="1"/>
          </p:cNvSpPr>
          <p:nvPr/>
        </p:nvSpPr>
        <p:spPr bwMode="auto">
          <a:xfrm>
            <a:off x="362216" y="1049954"/>
            <a:ext cx="815855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</a:rPr>
              <a:t>         </a:t>
            </a:r>
            <a:r>
              <a:rPr lang="zh-CN" altLang="en-US" sz="2400" dirty="0" smtClean="0">
                <a:latin typeface="微软雅黑" pitchFamily="34" charset="-122"/>
              </a:rPr>
              <a:t>：</a:t>
            </a:r>
            <a:r>
              <a:rPr lang="zh-CN" altLang="en-US" sz="2400" dirty="0">
                <a:latin typeface="微软雅黑" pitchFamily="34" charset="-122"/>
              </a:rPr>
              <a:t>一般人体的电阻约为</a:t>
            </a:r>
            <a:r>
              <a:rPr lang="en-US" altLang="zh-CN" sz="2400" dirty="0">
                <a:latin typeface="微软雅黑" pitchFamily="34" charset="-122"/>
              </a:rPr>
              <a:t>1200</a:t>
            </a:r>
            <a:r>
              <a:rPr lang="zh-CN" altLang="en-US" sz="2400" dirty="0">
                <a:latin typeface="微软雅黑" pitchFamily="34" charset="-122"/>
              </a:rPr>
              <a:t>欧左右，（人体的安全电流为</a:t>
            </a:r>
            <a:r>
              <a:rPr lang="en-US" altLang="zh-CN" sz="2400" dirty="0">
                <a:latin typeface="微软雅黑" pitchFamily="34" charset="-122"/>
              </a:rPr>
              <a:t>30</a:t>
            </a:r>
            <a:r>
              <a:rPr lang="zh-CN" altLang="en-US" sz="2400" dirty="0">
                <a:latin typeface="微软雅黑" pitchFamily="34" charset="-122"/>
              </a:rPr>
              <a:t>毫安以下）根据欧姆定律，则人体的安全电压为多少伏以下？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97683" y="2772227"/>
            <a:ext cx="5403056" cy="1617663"/>
            <a:chOff x="0" y="0"/>
            <a:chExt cx="4538" cy="1019"/>
          </a:xfrm>
        </p:grpSpPr>
        <p:sp>
          <p:nvSpPr>
            <p:cNvPr id="8" name="矩形 94211"/>
            <p:cNvSpPr>
              <a:spLocks noChangeArrowheads="1"/>
            </p:cNvSpPr>
            <p:nvPr/>
          </p:nvSpPr>
          <p:spPr bwMode="auto">
            <a:xfrm>
              <a:off x="0" y="0"/>
              <a:ext cx="44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解：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R=1200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欧      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I=30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毫安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=0.03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安</a:t>
              </a:r>
            </a:p>
          </p:txBody>
        </p:sp>
        <p:sp>
          <p:nvSpPr>
            <p:cNvPr id="9" name="矩形 94212"/>
            <p:cNvSpPr>
              <a:spLocks noChangeArrowheads="1"/>
            </p:cNvSpPr>
            <p:nvPr/>
          </p:nvSpPr>
          <p:spPr bwMode="auto">
            <a:xfrm>
              <a:off x="485" y="347"/>
              <a:ext cx="250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根据欧姆定律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I=U/R</a:t>
              </a:r>
              <a:endPara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4213"/>
            <p:cNvSpPr>
              <a:spLocks noChangeArrowheads="1"/>
            </p:cNvSpPr>
            <p:nvPr/>
          </p:nvSpPr>
          <p:spPr bwMode="auto">
            <a:xfrm>
              <a:off x="2460" y="728"/>
              <a:ext cx="207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Clr>
                  <a:schemeClr val="tx1"/>
                </a:buClr>
                <a:buFont typeface="Arial" pitchFamily="34" charset="0"/>
                <a:buChar char="×"/>
              </a:pP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1200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欧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=36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伏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94214"/>
            <p:cNvSpPr>
              <a:spLocks noChangeArrowheads="1"/>
            </p:cNvSpPr>
            <p:nvPr/>
          </p:nvSpPr>
          <p:spPr bwMode="auto">
            <a:xfrm>
              <a:off x="221" y="728"/>
              <a:ext cx="235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得：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U=IR=0.03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安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357280" y="4549478"/>
            <a:ext cx="6069399" cy="391143"/>
          </a:xfrm>
          <a:prstGeom prst="rect">
            <a:avLst/>
          </a:prstGeom>
          <a:noFill/>
          <a:ln>
            <a:noFill/>
          </a:ln>
        </p:spPr>
        <p:txBody>
          <a:bodyPr wrap="square" lIns="18000" tIns="10800" rIns="0" bIns="10800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）人体的安全电压是：不高于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36V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3809" y="1173590"/>
            <a:ext cx="1154003" cy="520693"/>
            <a:chOff x="413315" y="207856"/>
            <a:chExt cx="1893621" cy="520693"/>
          </a:xfrm>
        </p:grpSpPr>
        <p:sp>
          <p:nvSpPr>
            <p:cNvPr id="16" name="Shape 108"/>
            <p:cNvSpPr/>
            <p:nvPr/>
          </p:nvSpPr>
          <p:spPr>
            <a:xfrm>
              <a:off x="466314" y="207856"/>
              <a:ext cx="1787625" cy="52069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7" name="Shape 112"/>
            <p:cNvSpPr/>
            <p:nvPr/>
          </p:nvSpPr>
          <p:spPr>
            <a:xfrm>
              <a:off x="413315" y="237369"/>
              <a:ext cx="189362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算一算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9996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4984" y="236356"/>
            <a:ext cx="332398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二、常见的触电事故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79183" y="2542322"/>
            <a:ext cx="24474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</a:rPr>
              <a:t>）低压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</a:rPr>
              <a:t>触电</a:t>
            </a:r>
          </a:p>
        </p:txBody>
      </p:sp>
      <p:sp>
        <p:nvSpPr>
          <p:cNvPr id="4" name="矩形 3"/>
          <p:cNvSpPr/>
          <p:nvPr/>
        </p:nvSpPr>
        <p:spPr>
          <a:xfrm>
            <a:off x="346917" y="666440"/>
            <a:ext cx="8101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低压和高压：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通常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 kV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以上的电压叫高压，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1kV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以下的叫低压，但这样的区分并不表明低压对人体没有危险。</a:t>
            </a:r>
          </a:p>
        </p:txBody>
      </p:sp>
      <p:sp>
        <p:nvSpPr>
          <p:cNvPr id="5" name="矩形 4"/>
          <p:cNvSpPr/>
          <p:nvPr/>
        </p:nvSpPr>
        <p:spPr>
          <a:xfrm>
            <a:off x="364984" y="3003987"/>
            <a:ext cx="85373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/>
              <a:t>①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电路触电原因：人体直接或间接地接触了</a:t>
            </a:r>
            <a:r>
              <a:rPr lang="zh-CN" altLang="zh-CN" sz="2400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火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线，并与</a:t>
            </a:r>
            <a:r>
              <a:rPr lang="zh-CN" altLang="zh-CN" sz="2400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零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线或大地构成闭合电路，有较大的电流经过人体，分双线触电和单线触电两种。</a:t>
            </a:r>
          </a:p>
        </p:txBody>
      </p:sp>
      <p:sp>
        <p:nvSpPr>
          <p:cNvPr id="6" name="矩形 5"/>
          <p:cNvSpPr/>
          <p:nvPr/>
        </p:nvSpPr>
        <p:spPr>
          <a:xfrm>
            <a:off x="283984" y="1959903"/>
            <a:ext cx="53838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常见触电事故：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低压触电和高压触电</a:t>
            </a:r>
            <a:endParaRPr lang="zh-CN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2660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117" y="22813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低压触电的种类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7117" y="669608"/>
            <a:ext cx="84243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甲图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触电，是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人体的两部分分别接触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到火线和零线，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使人体、导线、和电网的供电设备构成闭合电路。</a:t>
            </a:r>
          </a:p>
        </p:txBody>
      </p:sp>
      <p:sp>
        <p:nvSpPr>
          <p:cNvPr id="8" name="矩形 7"/>
          <p:cNvSpPr/>
          <p:nvPr/>
        </p:nvSpPr>
        <p:spPr>
          <a:xfrm>
            <a:off x="257117" y="1759870"/>
            <a:ext cx="8345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乙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是单线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触电，是人体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接触火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由于人站在地上，使导线、人体、大地和电网中的供电设备构成了闭合电路。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59178" y="2960199"/>
            <a:ext cx="5220209" cy="2060532"/>
            <a:chOff x="1580556" y="3070268"/>
            <a:chExt cx="5220209" cy="2060532"/>
          </a:xfrm>
        </p:grpSpPr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99" t="1979" r="8849" b="4786"/>
            <a:stretch/>
          </p:blipFill>
          <p:spPr>
            <a:xfrm>
              <a:off x="5000765" y="3070268"/>
              <a:ext cx="1800000" cy="1620000"/>
            </a:xfrm>
            <a:prstGeom prst="rect">
              <a:avLst/>
            </a:prstGeom>
            <a:effectLst>
              <a:outerShdw blurRad="850900" dist="50800" dir="5400000" algn="ctr" rotWithShape="0">
                <a:srgbClr val="000000">
                  <a:alpha val="51000"/>
                </a:srgbClr>
              </a:outerShdw>
            </a:effectLst>
          </p:spPr>
        </p:pic>
        <p:grpSp>
          <p:nvGrpSpPr>
            <p:cNvPr id="11" name="组合 10"/>
            <p:cNvGrpSpPr/>
            <p:nvPr/>
          </p:nvGrpSpPr>
          <p:grpSpPr>
            <a:xfrm>
              <a:off x="1580556" y="3070268"/>
              <a:ext cx="1800000" cy="2060531"/>
              <a:chOff x="1580556" y="3070268"/>
              <a:chExt cx="1800000" cy="2060531"/>
            </a:xfrm>
          </p:grpSpPr>
          <p:pic>
            <p:nvPicPr>
              <p:cNvPr id="4" name="图片 3"/>
              <p:cNvPicPr preferRelativeResize="0"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884" r="10753" b="3601"/>
              <a:stretch/>
            </p:blipFill>
            <p:spPr>
              <a:xfrm>
                <a:off x="1580556" y="3070268"/>
                <a:ext cx="1800000" cy="1620000"/>
              </a:xfrm>
              <a:prstGeom prst="rect">
                <a:avLst/>
              </a:prstGeom>
              <a:effectLst>
                <a:outerShdw blurRad="850900" dist="50800" dir="5400000" algn="ctr" rotWithShape="0">
                  <a:srgbClr val="000000">
                    <a:alpha val="51000"/>
                  </a:srgbClr>
                </a:outerShdw>
              </a:effectLst>
            </p:spPr>
          </p:pic>
          <p:sp>
            <p:nvSpPr>
              <p:cNvPr id="9" name="矩形 8"/>
              <p:cNvSpPr/>
              <p:nvPr/>
            </p:nvSpPr>
            <p:spPr>
              <a:xfrm>
                <a:off x="2102343" y="4669134"/>
                <a:ext cx="80021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甲图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5500655" y="466913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乙</a:t>
              </a:r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图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12163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19699" y="1591456"/>
            <a:ext cx="8111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丁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图中人走近高压线掉落处，前后两脚间存在相当高的电压，电流通过两条腿流过人体，发生跨步电压触电。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700" y="476250"/>
            <a:ext cx="7924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/>
              <a:t>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丙图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中，高压带电体会在周围形成强大的电场，人体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靠近时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，容易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产生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高压电弧触电，击伤人体，发生触电事故。</a:t>
            </a: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262466" y="139468"/>
            <a:ext cx="24474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</a:rPr>
              <a:t>）高压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</a:rPr>
              <a:t>触电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960385" y="2791785"/>
            <a:ext cx="1800000" cy="2081665"/>
            <a:chOff x="5721297" y="2739997"/>
            <a:chExt cx="1800000" cy="2081665"/>
          </a:xfrm>
        </p:grpSpPr>
        <p:pic>
          <p:nvPicPr>
            <p:cNvPr id="10" name="图片 9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66" t="2466" r="2803" b="5446"/>
            <a:stretch/>
          </p:blipFill>
          <p:spPr>
            <a:xfrm>
              <a:off x="5721297" y="2739997"/>
              <a:ext cx="1800000" cy="1620000"/>
            </a:xfrm>
            <a:prstGeom prst="rect">
              <a:avLst/>
            </a:prstGeom>
            <a:effectLst>
              <a:outerShdw blurRad="584200" dist="50800" dir="5400000" algn="ctr" rotWithShape="0">
                <a:srgbClr val="000000">
                  <a:alpha val="26000"/>
                </a:srgb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6345765" y="4359997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丁</a:t>
              </a:r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图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23230" y="2791786"/>
            <a:ext cx="1800000" cy="2081664"/>
            <a:chOff x="1343633" y="2939068"/>
            <a:chExt cx="1800000" cy="2081664"/>
          </a:xfrm>
        </p:grpSpPr>
        <p:pic>
          <p:nvPicPr>
            <p:cNvPr id="9" name="图片 8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7" t="-2221" r="-241" b="12061"/>
            <a:stretch/>
          </p:blipFill>
          <p:spPr>
            <a:xfrm>
              <a:off x="1343633" y="2939068"/>
              <a:ext cx="1800000" cy="1620000"/>
            </a:xfrm>
            <a:prstGeom prst="rect">
              <a:avLst/>
            </a:prstGeom>
            <a:effectLst>
              <a:outerShdw blurRad="584200" dist="50800" dir="5400000" algn="ctr" rotWithShape="0">
                <a:srgbClr val="000000">
                  <a:alpha val="26000"/>
                </a:srgbClr>
              </a:outerShdw>
            </a:effectLst>
          </p:spPr>
        </p:pic>
        <p:sp>
          <p:nvSpPr>
            <p:cNvPr id="12" name="矩形 11"/>
            <p:cNvSpPr/>
            <p:nvPr/>
          </p:nvSpPr>
          <p:spPr>
            <a:xfrm>
              <a:off x="1769023" y="4559067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丙</a:t>
              </a:r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图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21193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78849"/>
          <p:cNvSpPr txBox="1">
            <a:spLocks noRot="1" noChangeArrowheads="1"/>
          </p:cNvSpPr>
          <p:nvPr/>
        </p:nvSpPr>
        <p:spPr>
          <a:xfrm>
            <a:off x="391584" y="250823"/>
            <a:ext cx="2089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fontAlgn="ctr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3.</a:t>
            </a:r>
            <a:r>
              <a:rPr lang="zh-CN" altLang="en-US" dirty="0"/>
              <a:t>触电救护</a:t>
            </a:r>
          </a:p>
        </p:txBody>
      </p:sp>
      <p:sp>
        <p:nvSpPr>
          <p:cNvPr id="3" name="文本占位符 78850"/>
          <p:cNvSpPr txBox="1">
            <a:spLocks noRot="1"/>
          </p:cNvSpPr>
          <p:nvPr/>
        </p:nvSpPr>
        <p:spPr>
          <a:xfrm>
            <a:off x="401537" y="712488"/>
            <a:ext cx="6279654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fontAlgn="ctr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noProof="1">
                <a:solidFill>
                  <a:schemeClr val="tx1"/>
                </a:solidFill>
              </a:rPr>
              <a:t>(1)</a:t>
            </a:r>
            <a:r>
              <a:rPr lang="zh-CN" altLang="en-US" noProof="1">
                <a:solidFill>
                  <a:schemeClr val="tx1"/>
                </a:solidFill>
              </a:rPr>
              <a:t>先切断电源，千万不要用手去拉触电的</a:t>
            </a:r>
            <a:r>
              <a:rPr lang="zh-CN" altLang="en-US" noProof="1" smtClean="0">
                <a:solidFill>
                  <a:schemeClr val="tx1"/>
                </a:solidFill>
              </a:rPr>
              <a:t>人</a:t>
            </a:r>
            <a:r>
              <a:rPr lang="en-US" altLang="zh-CN" noProof="1" smtClean="0">
                <a:solidFill>
                  <a:schemeClr val="tx1"/>
                </a:solidFill>
              </a:rPr>
              <a:t>.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7" t="3397" r="2050" b="12038"/>
          <a:stretch/>
        </p:blipFill>
        <p:spPr bwMode="auto">
          <a:xfrm>
            <a:off x="1220734" y="2771316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596900" dist="50800" dir="5400000" algn="ctr" rotWithShape="0">
              <a:srgbClr val="000000">
                <a:alpha val="4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3" t="3464" r="3889" b="11183"/>
          <a:stretch/>
        </p:blipFill>
        <p:spPr bwMode="auto">
          <a:xfrm>
            <a:off x="4555227" y="2771316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596900" dist="50800" dir="5400000" algn="ctr" rotWithShape="0">
              <a:srgbClr val="000000">
                <a:alpha val="4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13741" y="1174153"/>
            <a:ext cx="55980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绝缘体将触电者与带电体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分开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1584" y="1635818"/>
            <a:ext cx="7409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如果触电人严重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时，需要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进行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人工呼吸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打急救电话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537" y="2097483"/>
            <a:ext cx="55980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先切断电源，再用水救火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3452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1356</Words>
  <Application>Microsoft Office PowerPoint</Application>
  <PresentationFormat>自定义</PresentationFormat>
  <Paragraphs>132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Default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2019-04-02T02:49:40Z</dcterms:created>
  <dcterms:modified xsi:type="dcterms:W3CDTF">2019-12-30T12:44:26Z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